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4"/>
  </p:sldMasterIdLst>
  <p:sldIdLst>
    <p:sldId id="256" r:id="rId5"/>
    <p:sldId id="257" r:id="rId6"/>
    <p:sldId id="274" r:id="rId7"/>
    <p:sldId id="260" r:id="rId8"/>
    <p:sldId id="264" r:id="rId9"/>
    <p:sldId id="268" r:id="rId10"/>
    <p:sldId id="275" r:id="rId11"/>
    <p:sldId id="269" r:id="rId12"/>
    <p:sldId id="276" r:id="rId13"/>
    <p:sldId id="277" r:id="rId14"/>
    <p:sldId id="278" r:id="rId15"/>
    <p:sldId id="280" r:id="rId16"/>
    <p:sldId id="281"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jpeg>
</file>

<file path=ppt/media/image3.jpe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F934CAF6-E351-473D-B5EC-5A112CC7DA2C}" type="datetimeFigureOut">
              <a:rPr lang="en-AU" smtClean="0"/>
              <a:t>22/10/2021</a:t>
            </a:fld>
            <a:endParaRPr lang="en-AU"/>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AU"/>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2A7D3F5D-E025-41BF-958F-270A9328751C}" type="slidenum">
              <a:rPr lang="en-AU" smtClean="0"/>
              <a:t>‹#›</a:t>
            </a:fld>
            <a:endParaRPr lang="en-AU"/>
          </a:p>
        </p:txBody>
      </p:sp>
    </p:spTree>
    <p:extLst>
      <p:ext uri="{BB962C8B-B14F-4D97-AF65-F5344CB8AC3E}">
        <p14:creationId xmlns:p14="http://schemas.microsoft.com/office/powerpoint/2010/main" val="1074662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34CAF6-E351-473D-B5EC-5A112CC7DA2C}" type="datetimeFigureOut">
              <a:rPr lang="en-AU" smtClean="0"/>
              <a:t>22/10/2021</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A7D3F5D-E025-41BF-958F-270A9328751C}" type="slidenum">
              <a:rPr lang="en-AU" smtClean="0"/>
              <a:t>‹#›</a:t>
            </a:fld>
            <a:endParaRPr lang="en-AU"/>
          </a:p>
        </p:txBody>
      </p:sp>
    </p:spTree>
    <p:extLst>
      <p:ext uri="{BB962C8B-B14F-4D97-AF65-F5344CB8AC3E}">
        <p14:creationId xmlns:p14="http://schemas.microsoft.com/office/powerpoint/2010/main" val="4627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34CAF6-E351-473D-B5EC-5A112CC7DA2C}" type="datetimeFigureOut">
              <a:rPr lang="en-AU" smtClean="0"/>
              <a:t>22/10/2021</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A7D3F5D-E025-41BF-958F-270A9328751C}" type="slidenum">
              <a:rPr lang="en-AU" smtClean="0"/>
              <a:t>‹#›</a:t>
            </a:fld>
            <a:endParaRPr lang="en-AU"/>
          </a:p>
        </p:txBody>
      </p:sp>
    </p:spTree>
    <p:extLst>
      <p:ext uri="{BB962C8B-B14F-4D97-AF65-F5344CB8AC3E}">
        <p14:creationId xmlns:p14="http://schemas.microsoft.com/office/powerpoint/2010/main" val="983725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34CAF6-E351-473D-B5EC-5A112CC7DA2C}" type="datetimeFigureOut">
              <a:rPr lang="en-AU" smtClean="0"/>
              <a:t>22/10/2021</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A7D3F5D-E025-41BF-958F-270A9328751C}" type="slidenum">
              <a:rPr lang="en-AU" smtClean="0"/>
              <a:t>‹#›</a:t>
            </a:fld>
            <a:endParaRPr lang="en-AU"/>
          </a:p>
        </p:txBody>
      </p:sp>
    </p:spTree>
    <p:extLst>
      <p:ext uri="{BB962C8B-B14F-4D97-AF65-F5344CB8AC3E}">
        <p14:creationId xmlns:p14="http://schemas.microsoft.com/office/powerpoint/2010/main" val="2870386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934CAF6-E351-473D-B5EC-5A112CC7DA2C}" type="datetimeFigureOut">
              <a:rPr lang="en-AU" smtClean="0"/>
              <a:t>22/10/2021</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A7D3F5D-E025-41BF-958F-270A9328751C}" type="slidenum">
              <a:rPr lang="en-AU" smtClean="0"/>
              <a:t>‹#›</a:t>
            </a:fld>
            <a:endParaRPr lang="en-AU"/>
          </a:p>
        </p:txBody>
      </p:sp>
    </p:spTree>
    <p:extLst>
      <p:ext uri="{BB962C8B-B14F-4D97-AF65-F5344CB8AC3E}">
        <p14:creationId xmlns:p14="http://schemas.microsoft.com/office/powerpoint/2010/main" val="4109218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934CAF6-E351-473D-B5EC-5A112CC7DA2C}" type="datetimeFigureOut">
              <a:rPr lang="en-AU" smtClean="0"/>
              <a:t>22/10/2021</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A7D3F5D-E025-41BF-958F-270A9328751C}" type="slidenum">
              <a:rPr lang="en-AU" smtClean="0"/>
              <a:t>‹#›</a:t>
            </a:fld>
            <a:endParaRPr lang="en-AU"/>
          </a:p>
        </p:txBody>
      </p:sp>
    </p:spTree>
    <p:extLst>
      <p:ext uri="{BB962C8B-B14F-4D97-AF65-F5344CB8AC3E}">
        <p14:creationId xmlns:p14="http://schemas.microsoft.com/office/powerpoint/2010/main" val="3874005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934CAF6-E351-473D-B5EC-5A112CC7DA2C}" type="datetimeFigureOut">
              <a:rPr lang="en-AU" smtClean="0"/>
              <a:t>22/10/2021</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2A7D3F5D-E025-41BF-958F-270A9328751C}" type="slidenum">
              <a:rPr lang="en-AU" smtClean="0"/>
              <a:t>‹#›</a:t>
            </a:fld>
            <a:endParaRPr lang="en-AU"/>
          </a:p>
        </p:txBody>
      </p:sp>
    </p:spTree>
    <p:extLst>
      <p:ext uri="{BB962C8B-B14F-4D97-AF65-F5344CB8AC3E}">
        <p14:creationId xmlns:p14="http://schemas.microsoft.com/office/powerpoint/2010/main" val="257084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34CAF6-E351-473D-B5EC-5A112CC7DA2C}" type="datetimeFigureOut">
              <a:rPr lang="en-AU" smtClean="0"/>
              <a:t>22/10/2021</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2A7D3F5D-E025-41BF-958F-270A9328751C}" type="slidenum">
              <a:rPr lang="en-AU" smtClean="0"/>
              <a:t>‹#›</a:t>
            </a:fld>
            <a:endParaRPr lang="en-AU"/>
          </a:p>
        </p:txBody>
      </p:sp>
    </p:spTree>
    <p:extLst>
      <p:ext uri="{BB962C8B-B14F-4D97-AF65-F5344CB8AC3E}">
        <p14:creationId xmlns:p14="http://schemas.microsoft.com/office/powerpoint/2010/main" val="4254398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34CAF6-E351-473D-B5EC-5A112CC7DA2C}" type="datetimeFigureOut">
              <a:rPr lang="en-AU" smtClean="0"/>
              <a:t>22/10/2021</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2A7D3F5D-E025-41BF-958F-270A9328751C}" type="slidenum">
              <a:rPr lang="en-AU" smtClean="0"/>
              <a:t>‹#›</a:t>
            </a:fld>
            <a:endParaRPr lang="en-AU"/>
          </a:p>
        </p:txBody>
      </p:sp>
    </p:spTree>
    <p:extLst>
      <p:ext uri="{BB962C8B-B14F-4D97-AF65-F5344CB8AC3E}">
        <p14:creationId xmlns:p14="http://schemas.microsoft.com/office/powerpoint/2010/main" val="2757310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Edit Master text styles</a:t>
            </a:r>
          </a:p>
        </p:txBody>
      </p:sp>
      <p:sp>
        <p:nvSpPr>
          <p:cNvPr id="5" name="Date Placeholder 4"/>
          <p:cNvSpPr>
            <a:spLocks noGrp="1"/>
          </p:cNvSpPr>
          <p:nvPr>
            <p:ph type="dt" sz="half" idx="10"/>
          </p:nvPr>
        </p:nvSpPr>
        <p:spPr/>
        <p:txBody>
          <a:bodyPr/>
          <a:lstStyle/>
          <a:p>
            <a:fld id="{F934CAF6-E351-473D-B5EC-5A112CC7DA2C}" type="datetimeFigureOut">
              <a:rPr lang="en-AU" smtClean="0"/>
              <a:t>22/10/2021</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2A7D3F5D-E025-41BF-958F-270A9328751C}" type="slidenum">
              <a:rPr lang="en-AU" smtClean="0"/>
              <a:t>‹#›</a:t>
            </a:fld>
            <a:endParaRPr lang="en-AU"/>
          </a:p>
        </p:txBody>
      </p:sp>
    </p:spTree>
    <p:extLst>
      <p:ext uri="{BB962C8B-B14F-4D97-AF65-F5344CB8AC3E}">
        <p14:creationId xmlns:p14="http://schemas.microsoft.com/office/powerpoint/2010/main" val="1816460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F934CAF6-E351-473D-B5EC-5A112CC7DA2C}" type="datetimeFigureOut">
              <a:rPr lang="en-AU" smtClean="0"/>
              <a:t>22/10/2021</a:t>
            </a:fld>
            <a:endParaRPr lang="en-AU"/>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AU"/>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2A7D3F5D-E025-41BF-958F-270A9328751C}" type="slidenum">
              <a:rPr lang="en-AU" smtClean="0"/>
              <a:t>‹#›</a:t>
            </a:fld>
            <a:endParaRPr lang="en-AU"/>
          </a:p>
        </p:txBody>
      </p:sp>
    </p:spTree>
    <p:extLst>
      <p:ext uri="{BB962C8B-B14F-4D97-AF65-F5344CB8AC3E}">
        <p14:creationId xmlns:p14="http://schemas.microsoft.com/office/powerpoint/2010/main" val="114894839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F934CAF6-E351-473D-B5EC-5A112CC7DA2C}" type="datetimeFigureOut">
              <a:rPr lang="en-AU" smtClean="0"/>
              <a:t>22/10/2021</a:t>
            </a:fld>
            <a:endParaRPr lang="en-AU"/>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AU"/>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2A7D3F5D-E025-41BF-958F-270A9328751C}" type="slidenum">
              <a:rPr lang="en-AU" smtClean="0"/>
              <a:t>‹#›</a:t>
            </a:fld>
            <a:endParaRPr lang="en-AU"/>
          </a:p>
        </p:txBody>
      </p:sp>
    </p:spTree>
    <p:extLst>
      <p:ext uri="{BB962C8B-B14F-4D97-AF65-F5344CB8AC3E}">
        <p14:creationId xmlns:p14="http://schemas.microsoft.com/office/powerpoint/2010/main" val="342499073"/>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br>
              <a:rPr lang="en-AU" b="1" dirty="0"/>
            </a:br>
            <a:r>
              <a:rPr lang="en-AU" b="1" dirty="0"/>
              <a:t>Year 8 Art</a:t>
            </a:r>
            <a:br>
              <a:rPr lang="en-AU" b="1" dirty="0"/>
            </a:br>
            <a:r>
              <a:rPr lang="en-AU" b="1" dirty="0"/>
              <a:t>‘Multiculturalism’</a:t>
            </a:r>
          </a:p>
        </p:txBody>
      </p:sp>
      <p:sp>
        <p:nvSpPr>
          <p:cNvPr id="3" name="Subtitle 2"/>
          <p:cNvSpPr>
            <a:spLocks noGrp="1"/>
          </p:cNvSpPr>
          <p:nvPr>
            <p:ph type="subTitle" idx="1"/>
          </p:nvPr>
        </p:nvSpPr>
        <p:spPr/>
        <p:txBody>
          <a:bodyPr>
            <a:normAutofit/>
          </a:bodyPr>
          <a:lstStyle/>
          <a:p>
            <a:r>
              <a:rPr lang="en-AU" sz="4800" dirty="0" err="1">
                <a:solidFill>
                  <a:srgbClr val="FF0000"/>
                </a:solidFill>
              </a:rPr>
              <a:t>Joseph.Wilson</a:t>
            </a:r>
            <a:endParaRPr lang="en-AU" sz="4800" dirty="0">
              <a:solidFill>
                <a:srgbClr val="FF0000"/>
              </a:solidFill>
            </a:endParaRPr>
          </a:p>
        </p:txBody>
      </p:sp>
    </p:spTree>
    <p:extLst>
      <p:ext uri="{BB962C8B-B14F-4D97-AF65-F5344CB8AC3E}">
        <p14:creationId xmlns:p14="http://schemas.microsoft.com/office/powerpoint/2010/main" val="33545384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856994"/>
          </a:xfrm>
        </p:spPr>
        <p:txBody>
          <a:bodyPr>
            <a:normAutofit/>
          </a:bodyPr>
          <a:lstStyle/>
          <a:p>
            <a:r>
              <a:rPr lang="en-AU" sz="4400" b="1" dirty="0"/>
              <a:t>Archibald Prize Response task #1 – Select one</a:t>
            </a:r>
          </a:p>
        </p:txBody>
      </p:sp>
      <p:sp>
        <p:nvSpPr>
          <p:cNvPr id="5" name="Content Placeholder 4">
            <a:extLst>
              <a:ext uri="{FF2B5EF4-FFF2-40B4-BE49-F238E27FC236}">
                <a16:creationId xmlns:a16="http://schemas.microsoft.com/office/drawing/2014/main" id="{66E6198B-6EED-42D0-8089-852DB1FF9F6F}"/>
              </a:ext>
            </a:extLst>
          </p:cNvPr>
          <p:cNvSpPr>
            <a:spLocks noGrp="1"/>
          </p:cNvSpPr>
          <p:nvPr>
            <p:ph idx="1"/>
          </p:nvPr>
        </p:nvSpPr>
        <p:spPr/>
        <p:txBody>
          <a:bodyPr/>
          <a:lstStyle/>
          <a:p>
            <a:r>
              <a:rPr lang="en-AU" sz="2000" dirty="0"/>
              <a:t>Author: Peter Wegner Subject: Guy Warren</a:t>
            </a:r>
          </a:p>
          <a:p>
            <a:r>
              <a:rPr lang="en-AU" sz="1600" dirty="0"/>
              <a:t>This painting creates a well written and detailed story of Guy Warren and his achievements &amp; personality which have been subject to a century long journey. The Archibald award was first awarded in 1921, a century ago . Which conveniently lies on Guy’s birthyear. However, this is not the reason Peter painted Guy. He painted him to capture his wise, productive and fulfilled life in an immortal vessel.</a:t>
            </a:r>
          </a:p>
          <a:p>
            <a:r>
              <a:rPr lang="en-AU" sz="2000" dirty="0"/>
              <a:t>Author: Kathrin Longhurst Subject: Kate </a:t>
            </a:r>
            <a:r>
              <a:rPr lang="en-AU" sz="2000" dirty="0" err="1"/>
              <a:t>Leberan</a:t>
            </a:r>
            <a:endParaRPr lang="en-AU" sz="2000" dirty="0"/>
          </a:p>
          <a:p>
            <a:r>
              <a:rPr lang="en-AU" sz="1600" dirty="0"/>
              <a:t>A running theme in paintings is to immortalise or freeze an important, passing moment in order to give future viewers a window into a brief moment in the past. This painting follows that trend and aims to provide a window to Kate's daughter about the most important time in her life. She had just recently been the first woman abducted into the Australian songwriters hall of fame. She is also nearing the end of the peak of her 5 decade long career. She wants her to see this</a:t>
            </a:r>
          </a:p>
        </p:txBody>
      </p:sp>
    </p:spTree>
    <p:extLst>
      <p:ext uri="{BB962C8B-B14F-4D97-AF65-F5344CB8AC3E}">
        <p14:creationId xmlns:p14="http://schemas.microsoft.com/office/powerpoint/2010/main" val="2470677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7224" y="731519"/>
            <a:ext cx="10772775" cy="781777"/>
          </a:xfrm>
        </p:spPr>
        <p:txBody>
          <a:bodyPr>
            <a:normAutofit/>
          </a:bodyPr>
          <a:lstStyle/>
          <a:p>
            <a:r>
              <a:rPr lang="en-AU" sz="4400" b="1" dirty="0"/>
              <a:t>Archibald Prize Response task #2 – Own choice</a:t>
            </a:r>
          </a:p>
        </p:txBody>
      </p:sp>
      <p:sp>
        <p:nvSpPr>
          <p:cNvPr id="9" name="TextBox 8">
            <a:extLst>
              <a:ext uri="{FF2B5EF4-FFF2-40B4-BE49-F238E27FC236}">
                <a16:creationId xmlns:a16="http://schemas.microsoft.com/office/drawing/2014/main" id="{7CCFF1F2-71A2-4806-AE59-EDDD1A9A036A}"/>
              </a:ext>
            </a:extLst>
          </p:cNvPr>
          <p:cNvSpPr txBox="1"/>
          <p:nvPr/>
        </p:nvSpPr>
        <p:spPr>
          <a:xfrm>
            <a:off x="657224" y="1696278"/>
            <a:ext cx="8327750" cy="4280452"/>
          </a:xfrm>
          <a:prstGeom prst="rect">
            <a:avLst/>
          </a:prstGeom>
          <a:noFill/>
        </p:spPr>
        <p:txBody>
          <a:bodyPr wrap="square" rtlCol="0">
            <a:spAutoFit/>
          </a:bodyPr>
          <a:lstStyle/>
          <a:p>
            <a:endParaRPr lang="en-AU" dirty="0"/>
          </a:p>
        </p:txBody>
      </p:sp>
      <p:pic>
        <p:nvPicPr>
          <p:cNvPr id="1026" name="Picture 2" descr="https://www.artgallery.nsw.gov.au/media/thumbnails/prize_images/Drendel_ARCHIE2021_SID82328.jpg.800x633_q85.jpg">
            <a:extLst>
              <a:ext uri="{FF2B5EF4-FFF2-40B4-BE49-F238E27FC236}">
                <a16:creationId xmlns:a16="http://schemas.microsoft.com/office/drawing/2014/main" id="{BEF1D1FE-2546-4606-B7C1-703AE45354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03095" y="2329172"/>
            <a:ext cx="3805237" cy="301466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327E2E7C-9115-47CE-8ED7-3751F6926F93}"/>
              </a:ext>
            </a:extLst>
          </p:cNvPr>
          <p:cNvSpPr txBox="1"/>
          <p:nvPr/>
        </p:nvSpPr>
        <p:spPr>
          <a:xfrm>
            <a:off x="410817" y="1696278"/>
            <a:ext cx="7527235" cy="4524315"/>
          </a:xfrm>
          <a:prstGeom prst="rect">
            <a:avLst/>
          </a:prstGeom>
          <a:noFill/>
        </p:spPr>
        <p:txBody>
          <a:bodyPr wrap="square" rtlCol="0">
            <a:spAutoFit/>
          </a:bodyPr>
          <a:lstStyle/>
          <a:p>
            <a:r>
              <a:rPr lang="en-AU" sz="3200" dirty="0"/>
              <a:t>This portrait is of Jill, one of the artist’s oldest friends. They knew each other in the previous century (1900s, I guess) and have formed a strong bond. As the artist stated that the entire 2 hour painting session flew by as they laughed and chatted. But Jill is often so used to being still in her performances that the sitting session was very easy for her.</a:t>
            </a:r>
          </a:p>
        </p:txBody>
      </p:sp>
    </p:spTree>
    <p:extLst>
      <p:ext uri="{BB962C8B-B14F-4D97-AF65-F5344CB8AC3E}">
        <p14:creationId xmlns:p14="http://schemas.microsoft.com/office/powerpoint/2010/main" val="3051611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Del Kathryn Barton </a:t>
            </a:r>
          </a:p>
        </p:txBody>
      </p:sp>
      <p:pic>
        <p:nvPicPr>
          <p:cNvPr id="4" name="Content Placeholder 3"/>
          <p:cNvPicPr>
            <a:picLocks noGrp="1" noChangeAspect="1"/>
          </p:cNvPicPr>
          <p:nvPr>
            <p:ph idx="1"/>
          </p:nvPr>
        </p:nvPicPr>
        <p:blipFill>
          <a:blip r:embed="rId2"/>
          <a:stretch>
            <a:fillRect/>
          </a:stretch>
        </p:blipFill>
        <p:spPr>
          <a:xfrm>
            <a:off x="6271624" y="982097"/>
            <a:ext cx="3917460" cy="5535543"/>
          </a:xfrm>
          <a:prstGeom prst="rect">
            <a:avLst/>
          </a:prstGeom>
        </p:spPr>
      </p:pic>
    </p:spTree>
    <p:extLst>
      <p:ext uri="{BB962C8B-B14F-4D97-AF65-F5344CB8AC3E}">
        <p14:creationId xmlns:p14="http://schemas.microsoft.com/office/powerpoint/2010/main" val="2911554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5581" y="117696"/>
            <a:ext cx="10772775" cy="1658198"/>
          </a:xfrm>
        </p:spPr>
        <p:txBody>
          <a:bodyPr/>
          <a:lstStyle/>
          <a:p>
            <a:r>
              <a:rPr lang="en-AU" dirty="0"/>
              <a:t>2D Printmaking</a:t>
            </a:r>
          </a:p>
        </p:txBody>
      </p:sp>
      <p:pic>
        <p:nvPicPr>
          <p:cNvPr id="4" name="Content Placeholder 3"/>
          <p:cNvPicPr>
            <a:picLocks noGrp="1" noChangeAspect="1"/>
          </p:cNvPicPr>
          <p:nvPr>
            <p:ph idx="1"/>
          </p:nvPr>
        </p:nvPicPr>
        <p:blipFill>
          <a:blip r:embed="rId2"/>
          <a:stretch>
            <a:fillRect/>
          </a:stretch>
        </p:blipFill>
        <p:spPr>
          <a:xfrm>
            <a:off x="3495712" y="1775894"/>
            <a:ext cx="3694444" cy="4613460"/>
          </a:xfrm>
          <a:prstGeom prst="rect">
            <a:avLst/>
          </a:prstGeom>
        </p:spPr>
      </p:pic>
      <p:pic>
        <p:nvPicPr>
          <p:cNvPr id="5" name="Picture 4"/>
          <p:cNvPicPr>
            <a:picLocks noChangeAspect="1"/>
          </p:cNvPicPr>
          <p:nvPr/>
        </p:nvPicPr>
        <p:blipFill>
          <a:blip r:embed="rId3"/>
          <a:stretch>
            <a:fillRect/>
          </a:stretch>
        </p:blipFill>
        <p:spPr>
          <a:xfrm>
            <a:off x="7408256" y="1775894"/>
            <a:ext cx="3564124" cy="4613460"/>
          </a:xfrm>
          <a:prstGeom prst="rect">
            <a:avLst/>
          </a:prstGeom>
        </p:spPr>
      </p:pic>
      <p:pic>
        <p:nvPicPr>
          <p:cNvPr id="7" name="Picture 6"/>
          <p:cNvPicPr>
            <a:picLocks noChangeAspect="1"/>
          </p:cNvPicPr>
          <p:nvPr/>
        </p:nvPicPr>
        <p:blipFill>
          <a:blip r:embed="rId4"/>
          <a:stretch>
            <a:fillRect/>
          </a:stretch>
        </p:blipFill>
        <p:spPr>
          <a:xfrm>
            <a:off x="1326087" y="1775894"/>
            <a:ext cx="1847850" cy="2466975"/>
          </a:xfrm>
          <a:prstGeom prst="rect">
            <a:avLst/>
          </a:prstGeom>
        </p:spPr>
      </p:pic>
    </p:spTree>
    <p:extLst>
      <p:ext uri="{BB962C8B-B14F-4D97-AF65-F5344CB8AC3E}">
        <p14:creationId xmlns:p14="http://schemas.microsoft.com/office/powerpoint/2010/main" val="403429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1"/>
          <p:cNvSpPr txBox="1"/>
          <p:nvPr/>
        </p:nvSpPr>
        <p:spPr>
          <a:xfrm>
            <a:off x="1004166" y="710754"/>
            <a:ext cx="3666308" cy="1046440"/>
          </a:xfrm>
          <a:prstGeom prst="rect">
            <a:avLst/>
          </a:prstGeom>
          <a:noFill/>
        </p:spPr>
        <p:txBody>
          <a:bodyPr wrap="square" rtlCol="0">
            <a:spAutoFit/>
          </a:bodyPr>
          <a:lstStyle/>
          <a:p>
            <a:r>
              <a:rPr lang="en-AU" sz="4400" b="1" dirty="0">
                <a:solidFill>
                  <a:schemeClr val="accent1">
                    <a:lumMod val="75000"/>
                  </a:schemeClr>
                </a:solidFill>
              </a:rPr>
              <a:t>Bibliography:</a:t>
            </a:r>
          </a:p>
          <a:p>
            <a:r>
              <a:rPr lang="en-AU" dirty="0">
                <a:solidFill>
                  <a:schemeClr val="accent1">
                    <a:lumMod val="75000"/>
                  </a:schemeClr>
                </a:solidFill>
              </a:rPr>
              <a:t>List all references – minimum 3</a:t>
            </a:r>
          </a:p>
        </p:txBody>
      </p:sp>
    </p:spTree>
    <p:extLst>
      <p:ext uri="{BB962C8B-B14F-4D97-AF65-F5344CB8AC3E}">
        <p14:creationId xmlns:p14="http://schemas.microsoft.com/office/powerpoint/2010/main" val="787642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13508"/>
            <a:ext cx="10515600" cy="1325563"/>
          </a:xfrm>
        </p:spPr>
        <p:txBody>
          <a:bodyPr/>
          <a:lstStyle/>
          <a:p>
            <a:r>
              <a:rPr lang="en-AU" b="1" dirty="0"/>
              <a:t>Contents</a:t>
            </a:r>
          </a:p>
        </p:txBody>
      </p:sp>
      <p:sp>
        <p:nvSpPr>
          <p:cNvPr id="3" name="Content Placeholder 2"/>
          <p:cNvSpPr>
            <a:spLocks noGrp="1"/>
          </p:cNvSpPr>
          <p:nvPr>
            <p:ph idx="1"/>
          </p:nvPr>
        </p:nvSpPr>
        <p:spPr>
          <a:xfrm>
            <a:off x="838200" y="1568070"/>
            <a:ext cx="9176657" cy="5085278"/>
          </a:xfrm>
          <a:solidFill>
            <a:schemeClr val="accent1">
              <a:lumMod val="20000"/>
              <a:lumOff val="80000"/>
            </a:schemeClr>
          </a:solidFill>
        </p:spPr>
        <p:txBody>
          <a:bodyPr>
            <a:normAutofit/>
          </a:bodyPr>
          <a:lstStyle/>
          <a:p>
            <a:pPr marL="0" indent="0">
              <a:buNone/>
            </a:pPr>
            <a:r>
              <a:rPr lang="en-AU" i="1" dirty="0"/>
              <a:t>List the following items as they appear in order of your presentation:</a:t>
            </a:r>
          </a:p>
          <a:p>
            <a:pPr marL="0" indent="0">
              <a:buNone/>
            </a:pPr>
            <a:endParaRPr lang="en-AU" dirty="0"/>
          </a:p>
          <a:p>
            <a:pPr marL="457200" indent="-457200">
              <a:buFont typeface="+mj-lt"/>
              <a:buAutoNum type="arabicPeriod"/>
            </a:pPr>
            <a:r>
              <a:rPr lang="en-AU" sz="2000" dirty="0"/>
              <a:t>Artist ‘REFLECTIVE’ Statement MIXED MEDIA (50-100 words)</a:t>
            </a:r>
          </a:p>
          <a:p>
            <a:pPr marL="457200" indent="-457200">
              <a:buFont typeface="+mj-lt"/>
              <a:buAutoNum type="arabicPeriod"/>
            </a:pPr>
            <a:r>
              <a:rPr lang="en-AU" sz="2000" dirty="0"/>
              <a:t>Resolved 2D Portrait</a:t>
            </a:r>
          </a:p>
          <a:p>
            <a:pPr marL="457200" indent="-457200">
              <a:buFont typeface="+mj-lt"/>
              <a:buAutoNum type="arabicPeriod"/>
            </a:pPr>
            <a:r>
              <a:rPr lang="en-AU" sz="2000" dirty="0"/>
              <a:t>Documentation; Final Portrait, Photos of Work in Progress; Line, tone, colour, shape</a:t>
            </a:r>
          </a:p>
          <a:p>
            <a:pPr marL="457200" indent="-457200">
              <a:buFont typeface="+mj-lt"/>
              <a:buAutoNum type="arabicPeriod"/>
            </a:pPr>
            <a:r>
              <a:rPr lang="en-AU" sz="2000" dirty="0"/>
              <a:t>Extension task; </a:t>
            </a:r>
            <a:r>
              <a:rPr lang="en-AU" sz="2000" dirty="0" err="1"/>
              <a:t>PhotoShop</a:t>
            </a:r>
            <a:endParaRPr lang="en-AU" sz="2000" dirty="0"/>
          </a:p>
          <a:p>
            <a:pPr marL="457200" indent="-457200">
              <a:buFont typeface="+mj-lt"/>
              <a:buAutoNum type="arabicPeriod"/>
            </a:pPr>
            <a:r>
              <a:rPr lang="en-AU" sz="2000" dirty="0"/>
              <a:t>2D Printmaking</a:t>
            </a:r>
          </a:p>
          <a:p>
            <a:pPr marL="457200" indent="-457200">
              <a:buFont typeface="+mj-lt"/>
              <a:buAutoNum type="arabicPeriod"/>
            </a:pPr>
            <a:r>
              <a:rPr lang="en-AU" sz="2000" dirty="0"/>
              <a:t>Response Tasks ; Archibald research, Del Barton notes</a:t>
            </a:r>
          </a:p>
          <a:p>
            <a:pPr marL="457200" indent="-457200">
              <a:buFont typeface="+mj-lt"/>
              <a:buAutoNum type="arabicPeriod"/>
            </a:pPr>
            <a:endParaRPr lang="en-AU" sz="2000" dirty="0"/>
          </a:p>
          <a:p>
            <a:pPr marL="457200" indent="-457200">
              <a:buFont typeface="+mj-lt"/>
              <a:buAutoNum type="arabicPeriod"/>
            </a:pPr>
            <a:r>
              <a:rPr lang="en-AU" sz="2000" dirty="0"/>
              <a:t>BIBLIOGRAPHY</a:t>
            </a:r>
          </a:p>
          <a:p>
            <a:pPr marL="0" indent="0">
              <a:buNone/>
            </a:pPr>
            <a:endParaRPr lang="en-AU" sz="2000" dirty="0"/>
          </a:p>
          <a:p>
            <a:pPr marL="457200" indent="-457200">
              <a:buFont typeface="+mj-lt"/>
              <a:buAutoNum type="arabicPeriod"/>
            </a:pPr>
            <a:endParaRPr lang="en-AU" sz="2000" dirty="0"/>
          </a:p>
          <a:p>
            <a:pPr marL="0" indent="0">
              <a:buNone/>
            </a:pPr>
            <a:endParaRPr lang="en-AU" sz="1600" dirty="0"/>
          </a:p>
          <a:p>
            <a:pPr marL="0" indent="0">
              <a:buNone/>
            </a:pPr>
            <a:endParaRPr lang="en-AU" sz="1600" dirty="0"/>
          </a:p>
        </p:txBody>
      </p:sp>
    </p:spTree>
    <p:extLst>
      <p:ext uri="{BB962C8B-B14F-4D97-AF65-F5344CB8AC3E}">
        <p14:creationId xmlns:p14="http://schemas.microsoft.com/office/powerpoint/2010/main" val="885789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sz="4900" b="1" dirty="0">
                <a:solidFill>
                  <a:srgbClr val="50B4C8"/>
                </a:solidFill>
              </a:rPr>
              <a:t>Artist Statement: 2D Mixed Media Task #3</a:t>
            </a:r>
            <a:br>
              <a:rPr lang="en-AU" sz="2500" b="1" dirty="0">
                <a:solidFill>
                  <a:srgbClr val="50B4C8"/>
                </a:solidFill>
              </a:rPr>
            </a:br>
            <a:r>
              <a:rPr lang="en-AU" sz="2500" b="1" dirty="0">
                <a:solidFill>
                  <a:srgbClr val="50B4C8"/>
                </a:solidFill>
              </a:rPr>
              <a:t>Year: 2021</a:t>
            </a:r>
            <a:br>
              <a:rPr lang="en-AU" sz="2500" b="1" dirty="0">
                <a:solidFill>
                  <a:srgbClr val="50B4C8"/>
                </a:solidFill>
              </a:rPr>
            </a:br>
            <a:r>
              <a:rPr lang="en-AU" sz="2500" b="1" dirty="0">
                <a:solidFill>
                  <a:srgbClr val="50B4C8"/>
                </a:solidFill>
              </a:rPr>
              <a:t>Media: Mixed Media</a:t>
            </a:r>
            <a:br>
              <a:rPr lang="en-AU" sz="2500" b="1" dirty="0">
                <a:solidFill>
                  <a:srgbClr val="50B4C8"/>
                </a:solidFill>
              </a:rPr>
            </a:br>
            <a:r>
              <a:rPr lang="en-AU" sz="2500" b="1" dirty="0">
                <a:solidFill>
                  <a:srgbClr val="50B4C8"/>
                </a:solidFill>
              </a:rPr>
              <a:t>Dimensions: A4</a:t>
            </a:r>
            <a:endParaRPr lang="en-AU" dirty="0"/>
          </a:p>
        </p:txBody>
      </p:sp>
      <p:sp>
        <p:nvSpPr>
          <p:cNvPr id="4" name="Rectangle 3"/>
          <p:cNvSpPr/>
          <p:nvPr/>
        </p:nvSpPr>
        <p:spPr>
          <a:xfrm>
            <a:off x="369642" y="2291024"/>
            <a:ext cx="3107088" cy="4247317"/>
          </a:xfrm>
          <a:prstGeom prst="rect">
            <a:avLst/>
          </a:prstGeom>
        </p:spPr>
        <p:txBody>
          <a:bodyPr wrap="square">
            <a:spAutoFit/>
          </a:bodyPr>
          <a:lstStyle/>
          <a:p>
            <a:pPr lvl="0"/>
            <a:r>
              <a:rPr lang="en-AU" dirty="0">
                <a:solidFill>
                  <a:prstClr val="black"/>
                </a:solidFill>
              </a:rPr>
              <a:t>In </a:t>
            </a:r>
            <a:r>
              <a:rPr lang="en-AU" b="1" dirty="0">
                <a:solidFill>
                  <a:srgbClr val="FF0000"/>
                </a:solidFill>
              </a:rPr>
              <a:t>no more than 100 words</a:t>
            </a:r>
            <a:r>
              <a:rPr lang="en-AU" dirty="0">
                <a:solidFill>
                  <a:prstClr val="black"/>
                </a:solidFill>
              </a:rPr>
              <a:t>, your artist statement needs to address:</a:t>
            </a:r>
          </a:p>
          <a:p>
            <a:pPr marL="342900" lvl="0" indent="-342900">
              <a:buFontTx/>
              <a:buAutoNum type="arabicParenR"/>
            </a:pPr>
            <a:r>
              <a:rPr lang="en-AU" dirty="0">
                <a:solidFill>
                  <a:prstClr val="black"/>
                </a:solidFill>
              </a:rPr>
              <a:t>Describe the images in your portrait. </a:t>
            </a:r>
          </a:p>
          <a:p>
            <a:pPr marL="342900" lvl="0" indent="-342900">
              <a:buFontTx/>
              <a:buAutoNum type="arabicParenR"/>
            </a:pPr>
            <a:r>
              <a:rPr lang="en-AU" dirty="0">
                <a:solidFill>
                  <a:prstClr val="black"/>
                </a:solidFill>
              </a:rPr>
              <a:t>What is the meaning/message of your work – what symbols have been used? Cultural?</a:t>
            </a:r>
          </a:p>
          <a:p>
            <a:pPr marL="342900" lvl="0" indent="-342900">
              <a:buFontTx/>
              <a:buAutoNum type="arabicParenR"/>
            </a:pPr>
            <a:r>
              <a:rPr lang="en-AU" dirty="0">
                <a:solidFill>
                  <a:prstClr val="black"/>
                </a:solidFill>
              </a:rPr>
              <a:t>Did anything influence you? Artist? </a:t>
            </a:r>
          </a:p>
          <a:p>
            <a:pPr marL="342900" lvl="0" indent="-342900">
              <a:buFontTx/>
              <a:buAutoNum type="arabicParenR"/>
            </a:pPr>
            <a:r>
              <a:rPr lang="en-AU" dirty="0">
                <a:solidFill>
                  <a:prstClr val="black"/>
                </a:solidFill>
              </a:rPr>
              <a:t>How do you want the viewer to respond to your work?</a:t>
            </a:r>
          </a:p>
          <a:p>
            <a:endParaRPr lang="en-AU" dirty="0"/>
          </a:p>
        </p:txBody>
      </p:sp>
      <p:sp>
        <p:nvSpPr>
          <p:cNvPr id="6" name="Content Placeholder 5">
            <a:extLst>
              <a:ext uri="{FF2B5EF4-FFF2-40B4-BE49-F238E27FC236}">
                <a16:creationId xmlns:a16="http://schemas.microsoft.com/office/drawing/2014/main" id="{FB61C2C0-90B7-4022-853C-882059770A9E}"/>
              </a:ext>
            </a:extLst>
          </p:cNvPr>
          <p:cNvSpPr>
            <a:spLocks noGrp="1"/>
          </p:cNvSpPr>
          <p:nvPr>
            <p:ph idx="1"/>
          </p:nvPr>
        </p:nvSpPr>
        <p:spPr>
          <a:xfrm>
            <a:off x="4492487" y="2157731"/>
            <a:ext cx="6937894" cy="3620134"/>
          </a:xfrm>
        </p:spPr>
        <p:txBody>
          <a:bodyPr>
            <a:normAutofit fontScale="92500" lnSpcReduction="10000"/>
          </a:bodyPr>
          <a:lstStyle/>
          <a:p>
            <a:pPr lvl="0"/>
            <a:r>
              <a:rPr lang="en-AU" dirty="0"/>
              <a:t>My 2D artwork displays depictions of my future goals and aspirations.</a:t>
            </a:r>
          </a:p>
          <a:p>
            <a:pPr lvl="0"/>
            <a:r>
              <a:rPr lang="en-AU" dirty="0"/>
              <a:t>The red and white ‘rays of light’ illuminating from my body are often found in communist propaganda. It displays my aspiration to one day be a communist dictator. The ‘SUBMIT’ found written in a Cyrillic like font at the top of the artwork conveys a comedic exaggeration of the underlying themes found in most communist propaganda artworks. </a:t>
            </a:r>
          </a:p>
          <a:p>
            <a:r>
              <a:rPr lang="en-AU" dirty="0"/>
              <a:t>I wanted the viewer to understand my ambition and desires to become a dictator while also finding comedic relief in the obvious exaggeration of the message.</a:t>
            </a:r>
          </a:p>
        </p:txBody>
      </p:sp>
    </p:spTree>
    <p:extLst>
      <p:ext uri="{BB962C8B-B14F-4D97-AF65-F5344CB8AC3E}">
        <p14:creationId xmlns:p14="http://schemas.microsoft.com/office/powerpoint/2010/main" val="17266320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5037" y="823058"/>
            <a:ext cx="2761702" cy="1507067"/>
          </a:xfrm>
        </p:spPr>
        <p:txBody>
          <a:bodyPr>
            <a:normAutofit fontScale="90000"/>
          </a:bodyPr>
          <a:lstStyle/>
          <a:p>
            <a:r>
              <a:rPr lang="en-AU" dirty="0"/>
              <a:t>Finished Artwork: 2D portrait</a:t>
            </a:r>
          </a:p>
        </p:txBody>
      </p:sp>
      <p:sp>
        <p:nvSpPr>
          <p:cNvPr id="3" name="Rectangle 2"/>
          <p:cNvSpPr/>
          <p:nvPr/>
        </p:nvSpPr>
        <p:spPr>
          <a:xfrm rot="5400000">
            <a:off x="3920720" y="1289977"/>
            <a:ext cx="6026340" cy="47000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a16="http://schemas.microsoft.com/office/drawing/2014/main" id="{1470C09B-E7D8-4B29-ADDA-F927134FFF0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3920721" y="1289978"/>
            <a:ext cx="6026338" cy="4700078"/>
          </a:xfrm>
          <a:prstGeom prst="rect">
            <a:avLst/>
          </a:prstGeom>
        </p:spPr>
      </p:pic>
    </p:spTree>
    <p:extLst>
      <p:ext uri="{BB962C8B-B14F-4D97-AF65-F5344CB8AC3E}">
        <p14:creationId xmlns:p14="http://schemas.microsoft.com/office/powerpoint/2010/main" val="25180401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AU" dirty="0"/>
              <a:t>Detailed Photos - </a:t>
            </a:r>
            <a:r>
              <a:rPr lang="en-AU" sz="3200" dirty="0"/>
              <a:t>close up images of finished artwork</a:t>
            </a:r>
          </a:p>
        </p:txBody>
      </p:sp>
      <p:pic>
        <p:nvPicPr>
          <p:cNvPr id="2050" name="Picture 2" descr="Image.jpeg">
            <a:extLst>
              <a:ext uri="{FF2B5EF4-FFF2-40B4-BE49-F238E27FC236}">
                <a16:creationId xmlns:a16="http://schemas.microsoft.com/office/drawing/2014/main" id="{FEA4B200-1943-4A0B-8CF6-45E66C35AB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0627" y="2157731"/>
            <a:ext cx="5376320" cy="403031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jpeg">
            <a:extLst>
              <a:ext uri="{FF2B5EF4-FFF2-40B4-BE49-F238E27FC236}">
                <a16:creationId xmlns:a16="http://schemas.microsoft.com/office/drawing/2014/main" id="{E103E81A-F63B-4936-AF01-8A23591F8ED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06947" y="2133117"/>
            <a:ext cx="3059657" cy="4079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7981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838200" y="383598"/>
            <a:ext cx="10515600" cy="1325563"/>
          </a:xfrm>
        </p:spPr>
        <p:txBody>
          <a:bodyPr>
            <a:normAutofit/>
          </a:bodyPr>
          <a:lstStyle/>
          <a:p>
            <a:r>
              <a:rPr lang="en-AU" b="1" dirty="0"/>
              <a:t>Documentation: 2D Research/Diary</a:t>
            </a:r>
            <a:endParaRPr lang="en-AU" sz="2700" b="1" dirty="0"/>
          </a:p>
        </p:txBody>
      </p:sp>
      <p:grpSp>
        <p:nvGrpSpPr>
          <p:cNvPr id="3" name="Group 2"/>
          <p:cNvGrpSpPr>
            <a:grpSpLocks/>
          </p:cNvGrpSpPr>
          <p:nvPr/>
        </p:nvGrpSpPr>
        <p:grpSpPr bwMode="auto">
          <a:xfrm>
            <a:off x="932163" y="1307047"/>
            <a:ext cx="4780883" cy="4662171"/>
            <a:chOff x="-54" y="758"/>
            <a:chExt cx="6676" cy="7342"/>
          </a:xfrm>
        </p:grpSpPr>
        <p:sp>
          <p:nvSpPr>
            <p:cNvPr id="5" name="AutoShape 3"/>
            <p:cNvSpPr>
              <a:spLocks/>
            </p:cNvSpPr>
            <p:nvPr/>
          </p:nvSpPr>
          <p:spPr bwMode="auto">
            <a:xfrm>
              <a:off x="0" y="5534"/>
              <a:ext cx="3256" cy="2566"/>
            </a:xfrm>
            <a:custGeom>
              <a:avLst/>
              <a:gdLst>
                <a:gd name="T0" fmla="*/ 458 w 3256"/>
                <a:gd name="T1" fmla="+- 0 6005 5534"/>
                <a:gd name="T2" fmla="*/ 6005 h 2566"/>
                <a:gd name="T3" fmla="*/ 304 w 3256"/>
                <a:gd name="T4" fmla="+- 0 6010 5534"/>
                <a:gd name="T5" fmla="*/ 6010 h 2566"/>
                <a:gd name="T6" fmla="*/ 152 w 3256"/>
                <a:gd name="T7" fmla="+- 0 6025 5534"/>
                <a:gd name="T8" fmla="*/ 6025 h 2566"/>
                <a:gd name="T9" fmla="*/ 102 w 3256"/>
                <a:gd name="T10" fmla="+- 0 6033 5534"/>
                <a:gd name="T11" fmla="*/ 6033 h 2566"/>
                <a:gd name="T12" fmla="*/ 0 w 3256"/>
                <a:gd name="T13" fmla="+- 0 6055 5534"/>
                <a:gd name="T14" fmla="*/ 6055 h 2566"/>
                <a:gd name="T15" fmla="*/ 3204 w 3256"/>
                <a:gd name="T16" fmla="+- 0 8100 5534"/>
                <a:gd name="T17" fmla="*/ 8100 h 2566"/>
                <a:gd name="T18" fmla="*/ 3217 w 3256"/>
                <a:gd name="T19" fmla="+- 0 8019 5534"/>
                <a:gd name="T20" fmla="*/ 8019 h 2566"/>
                <a:gd name="T21" fmla="*/ 3237 w 3256"/>
                <a:gd name="T22" fmla="+- 0 7864 5534"/>
                <a:gd name="T23" fmla="*/ 7864 h 2566"/>
                <a:gd name="T24" fmla="*/ 3250 w 3256"/>
                <a:gd name="T25" fmla="+- 0 7710 5534"/>
                <a:gd name="T26" fmla="*/ 7710 h 2566"/>
                <a:gd name="T27" fmla="*/ 3255 w 3256"/>
                <a:gd name="T28" fmla="+- 0 7555 5534"/>
                <a:gd name="T29" fmla="*/ 7555 h 2566"/>
                <a:gd name="T30" fmla="*/ 3254 w 3256"/>
                <a:gd name="T31" fmla="+- 0 7400 5534"/>
                <a:gd name="T32" fmla="*/ 7400 h 2566"/>
                <a:gd name="T33" fmla="*/ 3246 w 3256"/>
                <a:gd name="T34" fmla="+- 0 7246 5534"/>
                <a:gd name="T35" fmla="*/ 7246 h 2566"/>
                <a:gd name="T36" fmla="*/ 3231 w 3256"/>
                <a:gd name="T37" fmla="+- 0 7092 5534"/>
                <a:gd name="T38" fmla="*/ 7092 h 2566"/>
                <a:gd name="T39" fmla="*/ 3209 w 3256"/>
                <a:gd name="T40" fmla="+- 0 6939 5534"/>
                <a:gd name="T41" fmla="*/ 6939 h 2566"/>
                <a:gd name="T42" fmla="*/ 3180 w 3256"/>
                <a:gd name="T43" fmla="+- 0 6787 5534"/>
                <a:gd name="T44" fmla="*/ 6787 h 2566"/>
                <a:gd name="T45" fmla="*/ 3145 w 3256"/>
                <a:gd name="T46" fmla="+- 0 6636 5534"/>
                <a:gd name="T47" fmla="*/ 6636 h 2566"/>
                <a:gd name="T48" fmla="*/ 3102 w 3256"/>
                <a:gd name="T49" fmla="+- 0 6487 5534"/>
                <a:gd name="T50" fmla="*/ 6487 h 2566"/>
                <a:gd name="T51" fmla="*/ 3053 w 3256"/>
                <a:gd name="T52" fmla="+- 0 6339 5534"/>
                <a:gd name="T53" fmla="*/ 6339 h 2566"/>
                <a:gd name="T54" fmla="*/ 2997 w 3256"/>
                <a:gd name="T55" fmla="+- 0 6194 5534"/>
                <a:gd name="T56" fmla="*/ 6194 h 2566"/>
                <a:gd name="T57" fmla="*/ 2934 w 3256"/>
                <a:gd name="T58" fmla="+- 0 6050 5534"/>
                <a:gd name="T59" fmla="*/ 6050 h 2566"/>
                <a:gd name="T60" fmla="*/ 1001 w 3256"/>
                <a:gd name="T61" fmla="+- 0 6013 5534"/>
                <a:gd name="T62" fmla="*/ 6013 h 2566"/>
                <a:gd name="T63" fmla="*/ 536 w 3256"/>
                <a:gd name="T64" fmla="+- 0 6004 5534"/>
                <a:gd name="T65" fmla="*/ 6004 h 2566"/>
                <a:gd name="T66" fmla="*/ 2252 w 3256"/>
                <a:gd name="T67" fmla="+- 0 5541 5534"/>
                <a:gd name="T68" fmla="*/ 5541 h 2566"/>
                <a:gd name="T69" fmla="*/ 2242 w 3256"/>
                <a:gd name="T70" fmla="+- 0 5543 5534"/>
                <a:gd name="T71" fmla="*/ 5543 h 2566"/>
                <a:gd name="T72" fmla="*/ 2163 w 3256"/>
                <a:gd name="T73" fmla="+- 0 5567 5534"/>
                <a:gd name="T74" fmla="*/ 5567 h 2566"/>
                <a:gd name="T75" fmla="*/ 2028 w 3256"/>
                <a:gd name="T76" fmla="+- 0 5643 5534"/>
                <a:gd name="T77" fmla="*/ 5643 h 2566"/>
                <a:gd name="T78" fmla="*/ 1902 w 3256"/>
                <a:gd name="T79" fmla="+- 0 5739 5534"/>
                <a:gd name="T80" fmla="*/ 5739 h 2566"/>
                <a:gd name="T81" fmla="*/ 1773 w 3256"/>
                <a:gd name="T82" fmla="+- 0 5833 5534"/>
                <a:gd name="T83" fmla="*/ 5833 h 2566"/>
                <a:gd name="T84" fmla="*/ 1621 w 3256"/>
                <a:gd name="T85" fmla="+- 0 5914 5534"/>
                <a:gd name="T86" fmla="*/ 5914 h 2566"/>
                <a:gd name="T87" fmla="*/ 1458 w 3256"/>
                <a:gd name="T88" fmla="+- 0 5967 5534"/>
                <a:gd name="T89" fmla="*/ 5967 h 2566"/>
                <a:gd name="T90" fmla="*/ 1302 w 3256"/>
                <a:gd name="T91" fmla="+- 0 5996 5534"/>
                <a:gd name="T92" fmla="*/ 5996 h 2566"/>
                <a:gd name="T93" fmla="*/ 1153 w 3256"/>
                <a:gd name="T94" fmla="+- 0 6009 5534"/>
                <a:gd name="T95" fmla="*/ 6009 h 2566"/>
                <a:gd name="T96" fmla="*/ 1001 w 3256"/>
                <a:gd name="T97" fmla="+- 0 6013 5534"/>
                <a:gd name="T98" fmla="*/ 6013 h 2566"/>
                <a:gd name="T99" fmla="*/ 2900 w 3256"/>
                <a:gd name="T100" fmla="+- 0 5982 5534"/>
                <a:gd name="T101" fmla="*/ 5982 h 2566"/>
                <a:gd name="T102" fmla="*/ 2817 w 3256"/>
                <a:gd name="T103" fmla="+- 0 5849 5534"/>
                <a:gd name="T104" fmla="*/ 5849 h 2566"/>
                <a:gd name="T105" fmla="*/ 2717 w 3256"/>
                <a:gd name="T106" fmla="+- 0 5727 5534"/>
                <a:gd name="T107" fmla="*/ 5727 h 2566"/>
                <a:gd name="T108" fmla="*/ 2601 w 3256"/>
                <a:gd name="T109" fmla="+- 0 5627 5534"/>
                <a:gd name="T110" fmla="*/ 5627 h 2566"/>
                <a:gd name="T111" fmla="*/ 2470 w 3256"/>
                <a:gd name="T112" fmla="+- 0 5560 5534"/>
                <a:gd name="T113" fmla="*/ 5560 h 2566"/>
                <a:gd name="T114" fmla="*/ 2327 w 3256"/>
                <a:gd name="T115" fmla="+- 0 5534 5534"/>
                <a:gd name="T116" fmla="*/ 5534 h 2566"/>
              </a:gdLst>
              <a:ahLst/>
              <a:cxnLst>
                <a:cxn ang="0">
                  <a:pos x="T0" y="T2"/>
                </a:cxn>
                <a:cxn ang="0">
                  <a:pos x="T3" y="T5"/>
                </a:cxn>
                <a:cxn ang="0">
                  <a:pos x="T6" y="T8"/>
                </a:cxn>
                <a:cxn ang="0">
                  <a:pos x="T9" y="T11"/>
                </a:cxn>
                <a:cxn ang="0">
                  <a:pos x="T12" y="T14"/>
                </a:cxn>
                <a:cxn ang="0">
                  <a:pos x="T15" y="T17"/>
                </a:cxn>
                <a:cxn ang="0">
                  <a:pos x="T18" y="T20"/>
                </a:cxn>
                <a:cxn ang="0">
                  <a:pos x="T21" y="T23"/>
                </a:cxn>
                <a:cxn ang="0">
                  <a:pos x="T24" y="T26"/>
                </a:cxn>
                <a:cxn ang="0">
                  <a:pos x="T27" y="T29"/>
                </a:cxn>
                <a:cxn ang="0">
                  <a:pos x="T30" y="T32"/>
                </a:cxn>
                <a:cxn ang="0">
                  <a:pos x="T33" y="T35"/>
                </a:cxn>
                <a:cxn ang="0">
                  <a:pos x="T36" y="T38"/>
                </a:cxn>
                <a:cxn ang="0">
                  <a:pos x="T39" y="T41"/>
                </a:cxn>
                <a:cxn ang="0">
                  <a:pos x="T42" y="T44"/>
                </a:cxn>
                <a:cxn ang="0">
                  <a:pos x="T45" y="T47"/>
                </a:cxn>
                <a:cxn ang="0">
                  <a:pos x="T48" y="T50"/>
                </a:cxn>
                <a:cxn ang="0">
                  <a:pos x="T51" y="T53"/>
                </a:cxn>
                <a:cxn ang="0">
                  <a:pos x="T54" y="T56"/>
                </a:cxn>
                <a:cxn ang="0">
                  <a:pos x="T57" y="T59"/>
                </a:cxn>
                <a:cxn ang="0">
                  <a:pos x="T60" y="T62"/>
                </a:cxn>
                <a:cxn ang="0">
                  <a:pos x="T63" y="T65"/>
                </a:cxn>
                <a:cxn ang="0">
                  <a:pos x="T66" y="T68"/>
                </a:cxn>
                <a:cxn ang="0">
                  <a:pos x="T69" y="T71"/>
                </a:cxn>
                <a:cxn ang="0">
                  <a:pos x="T72" y="T74"/>
                </a:cxn>
                <a:cxn ang="0">
                  <a:pos x="T75" y="T77"/>
                </a:cxn>
                <a:cxn ang="0">
                  <a:pos x="T78" y="T80"/>
                </a:cxn>
                <a:cxn ang="0">
                  <a:pos x="T81" y="T83"/>
                </a:cxn>
                <a:cxn ang="0">
                  <a:pos x="T84" y="T86"/>
                </a:cxn>
                <a:cxn ang="0">
                  <a:pos x="T87" y="T89"/>
                </a:cxn>
                <a:cxn ang="0">
                  <a:pos x="T90" y="T92"/>
                </a:cxn>
                <a:cxn ang="0">
                  <a:pos x="T93" y="T95"/>
                </a:cxn>
                <a:cxn ang="0">
                  <a:pos x="T96" y="T98"/>
                </a:cxn>
                <a:cxn ang="0">
                  <a:pos x="T99" y="T101"/>
                </a:cxn>
                <a:cxn ang="0">
                  <a:pos x="T102" y="T104"/>
                </a:cxn>
                <a:cxn ang="0">
                  <a:pos x="T105" y="T107"/>
                </a:cxn>
                <a:cxn ang="0">
                  <a:pos x="T108" y="T110"/>
                </a:cxn>
                <a:cxn ang="0">
                  <a:pos x="T111" y="T113"/>
                </a:cxn>
                <a:cxn ang="0">
                  <a:pos x="T114" y="T116"/>
                </a:cxn>
              </a:cxnLst>
              <a:rect l="0" t="0" r="r" b="b"/>
              <a:pathLst>
                <a:path w="3256" h="2566">
                  <a:moveTo>
                    <a:pt x="536" y="470"/>
                  </a:moveTo>
                  <a:lnTo>
                    <a:pt x="458" y="471"/>
                  </a:lnTo>
                  <a:lnTo>
                    <a:pt x="381" y="472"/>
                  </a:lnTo>
                  <a:lnTo>
                    <a:pt x="304" y="476"/>
                  </a:lnTo>
                  <a:lnTo>
                    <a:pt x="227" y="482"/>
                  </a:lnTo>
                  <a:lnTo>
                    <a:pt x="152" y="491"/>
                  </a:lnTo>
                  <a:lnTo>
                    <a:pt x="139" y="493"/>
                  </a:lnTo>
                  <a:lnTo>
                    <a:pt x="102" y="499"/>
                  </a:lnTo>
                  <a:lnTo>
                    <a:pt x="23" y="515"/>
                  </a:lnTo>
                  <a:lnTo>
                    <a:pt x="0" y="521"/>
                  </a:lnTo>
                  <a:lnTo>
                    <a:pt x="0" y="2566"/>
                  </a:lnTo>
                  <a:lnTo>
                    <a:pt x="3204" y="2566"/>
                  </a:lnTo>
                  <a:lnTo>
                    <a:pt x="3204" y="2562"/>
                  </a:lnTo>
                  <a:lnTo>
                    <a:pt x="3217" y="2485"/>
                  </a:lnTo>
                  <a:lnTo>
                    <a:pt x="3228" y="2408"/>
                  </a:lnTo>
                  <a:lnTo>
                    <a:pt x="3237" y="2330"/>
                  </a:lnTo>
                  <a:lnTo>
                    <a:pt x="3244" y="2253"/>
                  </a:lnTo>
                  <a:lnTo>
                    <a:pt x="3250" y="2176"/>
                  </a:lnTo>
                  <a:lnTo>
                    <a:pt x="3253" y="2098"/>
                  </a:lnTo>
                  <a:lnTo>
                    <a:pt x="3255" y="2021"/>
                  </a:lnTo>
                  <a:lnTo>
                    <a:pt x="3256" y="1943"/>
                  </a:lnTo>
                  <a:lnTo>
                    <a:pt x="3254" y="1866"/>
                  </a:lnTo>
                  <a:lnTo>
                    <a:pt x="3251" y="1789"/>
                  </a:lnTo>
                  <a:lnTo>
                    <a:pt x="3246" y="1712"/>
                  </a:lnTo>
                  <a:lnTo>
                    <a:pt x="3239" y="1635"/>
                  </a:lnTo>
                  <a:lnTo>
                    <a:pt x="3231" y="1558"/>
                  </a:lnTo>
                  <a:lnTo>
                    <a:pt x="3221" y="1481"/>
                  </a:lnTo>
                  <a:lnTo>
                    <a:pt x="3209" y="1405"/>
                  </a:lnTo>
                  <a:lnTo>
                    <a:pt x="3195" y="1329"/>
                  </a:lnTo>
                  <a:lnTo>
                    <a:pt x="3180" y="1253"/>
                  </a:lnTo>
                  <a:lnTo>
                    <a:pt x="3163" y="1177"/>
                  </a:lnTo>
                  <a:lnTo>
                    <a:pt x="3145" y="1102"/>
                  </a:lnTo>
                  <a:lnTo>
                    <a:pt x="3124" y="1027"/>
                  </a:lnTo>
                  <a:lnTo>
                    <a:pt x="3102" y="953"/>
                  </a:lnTo>
                  <a:lnTo>
                    <a:pt x="3078" y="879"/>
                  </a:lnTo>
                  <a:lnTo>
                    <a:pt x="3053" y="805"/>
                  </a:lnTo>
                  <a:lnTo>
                    <a:pt x="3026" y="732"/>
                  </a:lnTo>
                  <a:lnTo>
                    <a:pt x="2997" y="660"/>
                  </a:lnTo>
                  <a:lnTo>
                    <a:pt x="2966" y="587"/>
                  </a:lnTo>
                  <a:lnTo>
                    <a:pt x="2934" y="516"/>
                  </a:lnTo>
                  <a:lnTo>
                    <a:pt x="2916" y="479"/>
                  </a:lnTo>
                  <a:lnTo>
                    <a:pt x="1001" y="479"/>
                  </a:lnTo>
                  <a:lnTo>
                    <a:pt x="924" y="479"/>
                  </a:lnTo>
                  <a:lnTo>
                    <a:pt x="536" y="470"/>
                  </a:lnTo>
                  <a:close/>
                  <a:moveTo>
                    <a:pt x="2327" y="0"/>
                  </a:moveTo>
                  <a:lnTo>
                    <a:pt x="2252" y="7"/>
                  </a:lnTo>
                  <a:lnTo>
                    <a:pt x="2247" y="8"/>
                  </a:lnTo>
                  <a:lnTo>
                    <a:pt x="2242" y="9"/>
                  </a:lnTo>
                  <a:lnTo>
                    <a:pt x="2238" y="10"/>
                  </a:lnTo>
                  <a:lnTo>
                    <a:pt x="2163" y="33"/>
                  </a:lnTo>
                  <a:lnTo>
                    <a:pt x="2093" y="67"/>
                  </a:lnTo>
                  <a:lnTo>
                    <a:pt x="2028" y="109"/>
                  </a:lnTo>
                  <a:lnTo>
                    <a:pt x="1965" y="155"/>
                  </a:lnTo>
                  <a:lnTo>
                    <a:pt x="1902" y="205"/>
                  </a:lnTo>
                  <a:lnTo>
                    <a:pt x="1839" y="253"/>
                  </a:lnTo>
                  <a:lnTo>
                    <a:pt x="1773" y="299"/>
                  </a:lnTo>
                  <a:lnTo>
                    <a:pt x="1698" y="343"/>
                  </a:lnTo>
                  <a:lnTo>
                    <a:pt x="1621" y="380"/>
                  </a:lnTo>
                  <a:lnTo>
                    <a:pt x="1541" y="410"/>
                  </a:lnTo>
                  <a:lnTo>
                    <a:pt x="1458" y="433"/>
                  </a:lnTo>
                  <a:lnTo>
                    <a:pt x="1375" y="451"/>
                  </a:lnTo>
                  <a:lnTo>
                    <a:pt x="1302" y="462"/>
                  </a:lnTo>
                  <a:lnTo>
                    <a:pt x="1228" y="470"/>
                  </a:lnTo>
                  <a:lnTo>
                    <a:pt x="1153" y="475"/>
                  </a:lnTo>
                  <a:lnTo>
                    <a:pt x="1078" y="478"/>
                  </a:lnTo>
                  <a:lnTo>
                    <a:pt x="1001" y="479"/>
                  </a:lnTo>
                  <a:lnTo>
                    <a:pt x="2916" y="479"/>
                  </a:lnTo>
                  <a:lnTo>
                    <a:pt x="2900" y="448"/>
                  </a:lnTo>
                  <a:lnTo>
                    <a:pt x="2861" y="381"/>
                  </a:lnTo>
                  <a:lnTo>
                    <a:pt x="2817" y="315"/>
                  </a:lnTo>
                  <a:lnTo>
                    <a:pt x="2769" y="252"/>
                  </a:lnTo>
                  <a:lnTo>
                    <a:pt x="2717" y="193"/>
                  </a:lnTo>
                  <a:lnTo>
                    <a:pt x="2661" y="140"/>
                  </a:lnTo>
                  <a:lnTo>
                    <a:pt x="2601" y="93"/>
                  </a:lnTo>
                  <a:lnTo>
                    <a:pt x="2537" y="55"/>
                  </a:lnTo>
                  <a:lnTo>
                    <a:pt x="2470" y="26"/>
                  </a:lnTo>
                  <a:lnTo>
                    <a:pt x="2400" y="7"/>
                  </a:lnTo>
                  <a:lnTo>
                    <a:pt x="2327" y="0"/>
                  </a:lnTo>
                  <a:close/>
                </a:path>
              </a:pathLst>
            </a:custGeom>
            <a:solidFill>
              <a:srgbClr val="F8AA9D">
                <a:alpha val="46666"/>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p>
          </p:txBody>
        </p:sp>
        <p:pic>
          <p:nvPicPr>
            <p:cNvPr id="2052"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 y="1420"/>
              <a:ext cx="2638" cy="1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6"/>
            <p:cNvSpPr txBox="1">
              <a:spLocks noChangeArrowheads="1"/>
            </p:cNvSpPr>
            <p:nvPr/>
          </p:nvSpPr>
          <p:spPr bwMode="auto">
            <a:xfrm>
              <a:off x="550" y="758"/>
              <a:ext cx="1661" cy="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321000"/>
                </a:lnSpc>
                <a:spcBef>
                  <a:spcPct val="0"/>
                </a:spcBef>
                <a:spcAft>
                  <a:spcPts val="800"/>
                </a:spcAft>
                <a:buClrTx/>
                <a:buSzTx/>
                <a:buFontTx/>
                <a:buNone/>
                <a:tabLst/>
              </a:pPr>
              <a:r>
                <a:rPr kumimoji="0" lang="en-AU" altLang="zh-CN" sz="3600" b="0" i="0" u="none" strike="noStrike" cap="none" normalizeH="0" baseline="0" dirty="0">
                  <a:ln>
                    <a:noFill/>
                  </a:ln>
                  <a:solidFill>
                    <a:srgbClr val="CE332C"/>
                  </a:solidFill>
                  <a:effectLst/>
                  <a:latin typeface="Calibri" panose="020F0502020204030204" pitchFamily="34" charset="0"/>
                  <a:ea typeface="DengXian" panose="02010600030101010101" pitchFamily="2" charset="-122"/>
                </a:rPr>
                <a:t>Artist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 Box 7"/>
            <p:cNvSpPr txBox="1">
              <a:spLocks noChangeArrowheads="1"/>
            </p:cNvSpPr>
            <p:nvPr/>
          </p:nvSpPr>
          <p:spPr bwMode="auto">
            <a:xfrm>
              <a:off x="3010" y="769"/>
              <a:ext cx="3612" cy="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318000"/>
                </a:lnSpc>
                <a:spcBef>
                  <a:spcPct val="0"/>
                </a:spcBef>
                <a:spcAft>
                  <a:spcPts val="800"/>
                </a:spcAft>
                <a:buClrTx/>
                <a:buSzTx/>
                <a:buFontTx/>
                <a:buNone/>
                <a:tabLst/>
              </a:pPr>
              <a:r>
                <a:rPr kumimoji="0" lang="en-AU" altLang="zh-CN" sz="3600" b="0" i="0" u="none" strike="noStrike" cap="none" normalizeH="0" baseline="0" dirty="0">
                  <a:ln>
                    <a:noFill/>
                  </a:ln>
                  <a:solidFill>
                    <a:srgbClr val="CE332C"/>
                  </a:solidFill>
                  <a:effectLst/>
                  <a:latin typeface="Times New Roman" panose="02020603050405020304" pitchFamily="18" charset="0"/>
                  <a:ea typeface="DengXian" panose="02010600030101010101" pitchFamily="2" charset="-122"/>
                </a:rPr>
                <a:t>R e s e a r c h</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1503281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solidFill>
                  <a:srgbClr val="50B4C8"/>
                </a:solidFill>
              </a:rPr>
              <a:t>Element experiments: 2D Mixed Media</a:t>
            </a:r>
            <a:endParaRPr lang="en-AU" b="1" dirty="0"/>
          </a:p>
        </p:txBody>
      </p:sp>
      <p:sp>
        <p:nvSpPr>
          <p:cNvPr id="3" name="Rectangle 2"/>
          <p:cNvSpPr/>
          <p:nvPr/>
        </p:nvSpPr>
        <p:spPr>
          <a:xfrm>
            <a:off x="653749" y="1822967"/>
            <a:ext cx="2455817" cy="35008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3"/>
          <p:cNvSpPr/>
          <p:nvPr/>
        </p:nvSpPr>
        <p:spPr>
          <a:xfrm>
            <a:off x="3436310" y="1822966"/>
            <a:ext cx="2403565" cy="35008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Rectangle 4"/>
          <p:cNvSpPr/>
          <p:nvPr/>
        </p:nvSpPr>
        <p:spPr>
          <a:xfrm>
            <a:off x="6006142" y="1822966"/>
            <a:ext cx="2455817" cy="35008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p:cNvSpPr txBox="1"/>
          <p:nvPr/>
        </p:nvSpPr>
        <p:spPr>
          <a:xfrm>
            <a:off x="233265" y="5765074"/>
            <a:ext cx="11551298" cy="523220"/>
          </a:xfrm>
          <a:prstGeom prst="rect">
            <a:avLst/>
          </a:prstGeom>
          <a:noFill/>
        </p:spPr>
        <p:txBody>
          <a:bodyPr wrap="square" rtlCol="0">
            <a:spAutoFit/>
          </a:bodyPr>
          <a:lstStyle/>
          <a:p>
            <a:r>
              <a:rPr lang="en-AU" sz="2800" b="1" dirty="0"/>
              <a:t>      LINE					    TONE					COLLAGE                COLOUR</a:t>
            </a:r>
            <a:endParaRPr lang="en-AU" sz="1400" b="1" dirty="0"/>
          </a:p>
        </p:txBody>
      </p:sp>
      <p:sp>
        <p:nvSpPr>
          <p:cNvPr id="10" name="Rectangle 9"/>
          <p:cNvSpPr/>
          <p:nvPr/>
        </p:nvSpPr>
        <p:spPr>
          <a:xfrm>
            <a:off x="8700157" y="1822966"/>
            <a:ext cx="2569029" cy="35008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8705933" y="2532295"/>
            <a:ext cx="2614055" cy="1960541"/>
          </a:xfrm>
          <a:prstGeom prst="rect">
            <a:avLst/>
          </a:prstGeom>
        </p:spPr>
      </p:pic>
      <p:pic>
        <p:nvPicPr>
          <p:cNvPr id="14" name="Picture 13">
            <a:extLst>
              <a:ext uri="{FF2B5EF4-FFF2-40B4-BE49-F238E27FC236}">
                <a16:creationId xmlns:a16="http://schemas.microsoft.com/office/drawing/2014/main" id="{565C323D-0798-45DE-BA8A-AEC26E67ADE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3404076" y="2503488"/>
            <a:ext cx="2468032" cy="1851024"/>
          </a:xfrm>
          <a:prstGeom prst="rect">
            <a:avLst/>
          </a:prstGeom>
        </p:spPr>
      </p:pic>
      <p:pic>
        <p:nvPicPr>
          <p:cNvPr id="2050" name="Picture 2" descr="Image.jpeg">
            <a:extLst>
              <a:ext uri="{FF2B5EF4-FFF2-40B4-BE49-F238E27FC236}">
                <a16:creationId xmlns:a16="http://schemas.microsoft.com/office/drawing/2014/main" id="{E9CDA581-C8E3-438D-91CF-5067D8483AB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8281" y="2079420"/>
            <a:ext cx="2186752" cy="291567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jpeg">
            <a:extLst>
              <a:ext uri="{FF2B5EF4-FFF2-40B4-BE49-F238E27FC236}">
                <a16:creationId xmlns:a16="http://schemas.microsoft.com/office/drawing/2014/main" id="{8B481261-981A-4580-8A88-AEC3E446E20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140673" y="2079420"/>
            <a:ext cx="2186753" cy="29156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4598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67821" y="666598"/>
            <a:ext cx="10515600" cy="1325563"/>
          </a:xfrm>
        </p:spPr>
        <p:txBody>
          <a:bodyPr>
            <a:normAutofit/>
          </a:bodyPr>
          <a:lstStyle/>
          <a:p>
            <a:r>
              <a:rPr lang="en-AU" b="1" dirty="0"/>
              <a:t>Heritage images for collage</a:t>
            </a:r>
            <a:endParaRPr lang="en-AU" sz="2700" b="1" dirty="0"/>
          </a:p>
        </p:txBody>
      </p:sp>
      <p:sp>
        <p:nvSpPr>
          <p:cNvPr id="2" name="Rectangle 1"/>
          <p:cNvSpPr/>
          <p:nvPr/>
        </p:nvSpPr>
        <p:spPr>
          <a:xfrm>
            <a:off x="1266689" y="2141239"/>
            <a:ext cx="1899138" cy="15775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Rectangle 2"/>
          <p:cNvSpPr/>
          <p:nvPr/>
        </p:nvSpPr>
        <p:spPr>
          <a:xfrm>
            <a:off x="3510363" y="1834364"/>
            <a:ext cx="2385337" cy="1956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p:nvPicPr>
        <p:blipFill>
          <a:blip r:embed="rId2"/>
          <a:stretch>
            <a:fillRect/>
          </a:stretch>
        </p:blipFill>
        <p:spPr>
          <a:xfrm>
            <a:off x="1281988" y="3885906"/>
            <a:ext cx="1868541" cy="1504700"/>
          </a:xfrm>
          <a:prstGeom prst="rect">
            <a:avLst/>
          </a:prstGeom>
        </p:spPr>
      </p:pic>
      <p:pic>
        <p:nvPicPr>
          <p:cNvPr id="5" name="Picture 4"/>
          <p:cNvPicPr>
            <a:picLocks noChangeAspect="1"/>
          </p:cNvPicPr>
          <p:nvPr/>
        </p:nvPicPr>
        <p:blipFill>
          <a:blip r:embed="rId2"/>
          <a:stretch>
            <a:fillRect/>
          </a:stretch>
        </p:blipFill>
        <p:spPr>
          <a:xfrm>
            <a:off x="3510365" y="3885906"/>
            <a:ext cx="2385337" cy="1920866"/>
          </a:xfrm>
          <a:prstGeom prst="rect">
            <a:avLst/>
          </a:prstGeom>
        </p:spPr>
      </p:pic>
      <p:pic>
        <p:nvPicPr>
          <p:cNvPr id="8" name="Picture 7"/>
          <p:cNvPicPr>
            <a:picLocks noChangeAspect="1"/>
          </p:cNvPicPr>
          <p:nvPr/>
        </p:nvPicPr>
        <p:blipFill>
          <a:blip r:embed="rId3"/>
          <a:stretch>
            <a:fillRect/>
          </a:stretch>
        </p:blipFill>
        <p:spPr>
          <a:xfrm>
            <a:off x="467822" y="1843084"/>
            <a:ext cx="2939512" cy="1956112"/>
          </a:xfrm>
          <a:prstGeom prst="rect">
            <a:avLst/>
          </a:prstGeom>
        </p:spPr>
      </p:pic>
      <p:pic>
        <p:nvPicPr>
          <p:cNvPr id="9" name="Picture 8"/>
          <p:cNvPicPr>
            <a:picLocks noChangeAspect="1"/>
          </p:cNvPicPr>
          <p:nvPr/>
        </p:nvPicPr>
        <p:blipFill>
          <a:blip r:embed="rId4"/>
          <a:stretch>
            <a:fillRect/>
          </a:stretch>
        </p:blipFill>
        <p:spPr>
          <a:xfrm>
            <a:off x="467821" y="3884314"/>
            <a:ext cx="2939512" cy="1959675"/>
          </a:xfrm>
          <a:prstGeom prst="rect">
            <a:avLst/>
          </a:prstGeom>
        </p:spPr>
      </p:pic>
      <p:pic>
        <p:nvPicPr>
          <p:cNvPr id="3074" name="Picture 2" descr="Flag of Australia - Wikipedia">
            <a:extLst>
              <a:ext uri="{FF2B5EF4-FFF2-40B4-BE49-F238E27FC236}">
                <a16:creationId xmlns:a16="http://schemas.microsoft.com/office/drawing/2014/main" id="{84FCE03F-B0E0-4D12-A756-22133D184D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10363" y="1834363"/>
            <a:ext cx="3896940" cy="195611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File:Flag of Finland.svg - Wikimedia Commons">
            <a:extLst>
              <a:ext uri="{FF2B5EF4-FFF2-40B4-BE49-F238E27FC236}">
                <a16:creationId xmlns:a16="http://schemas.microsoft.com/office/drawing/2014/main" id="{69B1C353-82B1-4334-BB96-27794A9A0A0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10363" y="3884314"/>
            <a:ext cx="3142228" cy="1915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78102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solidFill>
                  <a:schemeClr val="accent1">
                    <a:lumMod val="50000"/>
                  </a:schemeClr>
                </a:solidFill>
              </a:rPr>
              <a:t>Artwork: Collage</a:t>
            </a:r>
            <a:endParaRPr lang="en-AU" dirty="0"/>
          </a:p>
        </p:txBody>
      </p:sp>
      <p:sp>
        <p:nvSpPr>
          <p:cNvPr id="4" name="Rectangle 3"/>
          <p:cNvSpPr/>
          <p:nvPr/>
        </p:nvSpPr>
        <p:spPr>
          <a:xfrm>
            <a:off x="1617785" y="1838848"/>
            <a:ext cx="3848518" cy="46825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4" descr="Image.jpeg">
            <a:extLst>
              <a:ext uri="{FF2B5EF4-FFF2-40B4-BE49-F238E27FC236}">
                <a16:creationId xmlns:a16="http://schemas.microsoft.com/office/drawing/2014/main" id="{4EF5ED03-E63B-4DC3-8BC7-A3A3B50033B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81473" y="2099353"/>
            <a:ext cx="3121142" cy="4161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4075078"/>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elf_Registration_Enabled xmlns="22373c65-ac94-414f-afb2-7c24030d9a1d" xsi:nil="true"/>
    <AppVersion xmlns="22373c65-ac94-414f-afb2-7c24030d9a1d" xsi:nil="true"/>
    <Math_Settings xmlns="22373c65-ac94-414f-afb2-7c24030d9a1d" xsi:nil="true"/>
    <Students xmlns="22373c65-ac94-414f-afb2-7c24030d9a1d">
      <UserInfo>
        <DisplayName/>
        <AccountId xsi:nil="true"/>
        <AccountType/>
      </UserInfo>
    </Students>
    <Invited_Students xmlns="22373c65-ac94-414f-afb2-7c24030d9a1d" xsi:nil="true"/>
    <FolderType xmlns="22373c65-ac94-414f-afb2-7c24030d9a1d" xsi:nil="true"/>
    <Teachers xmlns="22373c65-ac94-414f-afb2-7c24030d9a1d">
      <UserInfo>
        <DisplayName/>
        <AccountId xsi:nil="true"/>
        <AccountType/>
      </UserInfo>
    </Teachers>
    <Student_Groups xmlns="22373c65-ac94-414f-afb2-7c24030d9a1d">
      <UserInfo>
        <DisplayName/>
        <AccountId xsi:nil="true"/>
        <AccountType/>
      </UserInfo>
    </Student_Groups>
    <IsNotebookLocked xmlns="22373c65-ac94-414f-afb2-7c24030d9a1d" xsi:nil="true"/>
    <CultureName xmlns="22373c65-ac94-414f-afb2-7c24030d9a1d" xsi:nil="true"/>
    <Owner xmlns="22373c65-ac94-414f-afb2-7c24030d9a1d">
      <UserInfo>
        <DisplayName/>
        <AccountId xsi:nil="true"/>
        <AccountType/>
      </UserInfo>
    </Owner>
    <LMS_Mappings xmlns="22373c65-ac94-414f-afb2-7c24030d9a1d" xsi:nil="true"/>
    <Invited_Teachers xmlns="22373c65-ac94-414f-afb2-7c24030d9a1d" xsi:nil="true"/>
    <Is_Collaboration_Space_Locked xmlns="22373c65-ac94-414f-afb2-7c24030d9a1d" xsi:nil="true"/>
    <Templates xmlns="22373c65-ac94-414f-afb2-7c24030d9a1d" xsi:nil="true"/>
    <Has_Teacher_Only_SectionGroup xmlns="22373c65-ac94-414f-afb2-7c24030d9a1d" xsi:nil="true"/>
    <NotebookType xmlns="22373c65-ac94-414f-afb2-7c24030d9a1d" xsi:nil="true"/>
    <Distribution_Groups xmlns="22373c65-ac94-414f-afb2-7c24030d9a1d" xsi:nil="true"/>
    <TeamsChannelId xmlns="22373c65-ac94-414f-afb2-7c24030d9a1d" xsi:nil="true"/>
    <DefaultSectionNames xmlns="22373c65-ac94-414f-afb2-7c24030d9a1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BDA180373B08048917C9576EDF59D13" ma:contentTypeVersion="33" ma:contentTypeDescription="Create a new document." ma:contentTypeScope="" ma:versionID="368d018d9bbe122b8cc39cc8ff934527">
  <xsd:schema xmlns:xsd="http://www.w3.org/2001/XMLSchema" xmlns:xs="http://www.w3.org/2001/XMLSchema" xmlns:p="http://schemas.microsoft.com/office/2006/metadata/properties" xmlns:ns3="22373c65-ac94-414f-afb2-7c24030d9a1d" xmlns:ns4="03575809-ce26-4e06-8475-4b4cbde71387" targetNamespace="http://schemas.microsoft.com/office/2006/metadata/properties" ma:root="true" ma:fieldsID="18bfb5acb3abfa85464c4eb9d161ae85" ns3:_="" ns4:_="">
    <xsd:import namespace="22373c65-ac94-414f-afb2-7c24030d9a1d"/>
    <xsd:import namespace="03575809-ce26-4e06-8475-4b4cbde71387"/>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ServiceAutoKeyPoints" minOccurs="0"/>
                <xsd:element ref="ns3:MediaServiceKeyPoints" minOccurs="0"/>
                <xsd:element ref="ns4:SharedWithUsers" minOccurs="0"/>
                <xsd:element ref="ns4:SharedWithDetails" minOccurs="0"/>
                <xsd:element ref="ns4:SharingHintHash" minOccurs="0"/>
                <xsd:element ref="ns3:NotebookType" minOccurs="0"/>
                <xsd:element ref="ns3:FolderType" minOccurs="0"/>
                <xsd:element ref="ns3:CultureName" minOccurs="0"/>
                <xsd:element ref="ns3:AppVersion" minOccurs="0"/>
                <xsd:element ref="ns3:TeamsChannelId" minOccurs="0"/>
                <xsd:element ref="ns3:Owner" minOccurs="0"/>
                <xsd:element ref="ns3:Math_Settings" minOccurs="0"/>
                <xsd:element ref="ns3:DefaultSectionNames" minOccurs="0"/>
                <xsd:element ref="ns3:Templates" minOccurs="0"/>
                <xsd:element ref="ns3:Teachers" minOccurs="0"/>
                <xsd:element ref="ns3:Students" minOccurs="0"/>
                <xsd:element ref="ns3:Student_Groups" minOccurs="0"/>
                <xsd:element ref="ns3:Distribution_Groups" minOccurs="0"/>
                <xsd:element ref="ns3:LMS_Mapping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3:IsNotebookLocked"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373c65-ac94-414f-afb2-7c24030d9a1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NotebookType" ma:index="20" nillable="true" ma:displayName="Notebook Type" ma:internalName="NotebookType">
      <xsd:simpleType>
        <xsd:restriction base="dms:Text"/>
      </xsd:simpleType>
    </xsd:element>
    <xsd:element name="FolderType" ma:index="21" nillable="true" ma:displayName="Folder Type" ma:internalName="FolderType">
      <xsd:simpleType>
        <xsd:restriction base="dms:Text"/>
      </xsd:simpleType>
    </xsd:element>
    <xsd:element name="CultureName" ma:index="22" nillable="true" ma:displayName="Culture Name" ma:internalName="CultureName">
      <xsd:simpleType>
        <xsd:restriction base="dms:Text"/>
      </xsd:simpleType>
    </xsd:element>
    <xsd:element name="AppVersion" ma:index="23" nillable="true" ma:displayName="App Version" ma:internalName="AppVersion">
      <xsd:simpleType>
        <xsd:restriction base="dms:Text"/>
      </xsd:simpleType>
    </xsd:element>
    <xsd:element name="TeamsChannelId" ma:index="24" nillable="true" ma:displayName="Teams Channel Id" ma:internalName="TeamsChannelId">
      <xsd:simpleType>
        <xsd:restriction base="dms:Text"/>
      </xsd:simpleType>
    </xsd:element>
    <xsd:element name="Owner" ma:index="25"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ath_Settings" ma:index="26" nillable="true" ma:displayName="Math Settings" ma:internalName="Math_Settings">
      <xsd:simpleType>
        <xsd:restriction base="dms:Text"/>
      </xsd:simpleType>
    </xsd:element>
    <xsd:element name="DefaultSectionNames" ma:index="27" nillable="true" ma:displayName="Default Section Names" ma:internalName="DefaultSectionNames">
      <xsd:simpleType>
        <xsd:restriction base="dms:Note">
          <xsd:maxLength value="255"/>
        </xsd:restriction>
      </xsd:simpleType>
    </xsd:element>
    <xsd:element name="Templates" ma:index="28" nillable="true" ma:displayName="Templates" ma:internalName="Templates">
      <xsd:simpleType>
        <xsd:restriction base="dms:Note">
          <xsd:maxLength value="255"/>
        </xsd:restriction>
      </xsd:simpleType>
    </xsd:element>
    <xsd:element name="Teachers" ma:index="29"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30"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31"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istribution_Groups" ma:index="32" nillable="true" ma:displayName="Distribution Groups" ma:internalName="Distribution_Groups">
      <xsd:simpleType>
        <xsd:restriction base="dms:Note">
          <xsd:maxLength value="255"/>
        </xsd:restriction>
      </xsd:simpleType>
    </xsd:element>
    <xsd:element name="LMS_Mappings" ma:index="33" nillable="true" ma:displayName="LMS Mappings" ma:internalName="LMS_Mappings">
      <xsd:simpleType>
        <xsd:restriction base="dms:Note">
          <xsd:maxLength value="255"/>
        </xsd:restriction>
      </xsd:simpleType>
    </xsd:element>
    <xsd:element name="Invited_Teachers" ma:index="34" nillable="true" ma:displayName="Invited Teachers" ma:internalName="Invited_Teachers">
      <xsd:simpleType>
        <xsd:restriction base="dms:Note">
          <xsd:maxLength value="255"/>
        </xsd:restriction>
      </xsd:simpleType>
    </xsd:element>
    <xsd:element name="Invited_Students" ma:index="35" nillable="true" ma:displayName="Invited Students" ma:internalName="Invited_Students">
      <xsd:simpleType>
        <xsd:restriction base="dms:Note">
          <xsd:maxLength value="255"/>
        </xsd:restriction>
      </xsd:simpleType>
    </xsd:element>
    <xsd:element name="Self_Registration_Enabled" ma:index="36" nillable="true" ma:displayName="Self Registration Enabled" ma:internalName="Self_Registration_Enabled">
      <xsd:simpleType>
        <xsd:restriction base="dms:Boolean"/>
      </xsd:simpleType>
    </xsd:element>
    <xsd:element name="Has_Teacher_Only_SectionGroup" ma:index="37" nillable="true" ma:displayName="Has Teacher Only SectionGroup" ma:internalName="Has_Teacher_Only_SectionGroup">
      <xsd:simpleType>
        <xsd:restriction base="dms:Boolean"/>
      </xsd:simpleType>
    </xsd:element>
    <xsd:element name="Is_Collaboration_Space_Locked" ma:index="38" nillable="true" ma:displayName="Is Collaboration Space Locked" ma:internalName="Is_Collaboration_Space_Locked">
      <xsd:simpleType>
        <xsd:restriction base="dms:Boolean"/>
      </xsd:simpleType>
    </xsd:element>
    <xsd:element name="IsNotebookLocked" ma:index="39" nillable="true" ma:displayName="Is Notebook Locked" ma:internalName="IsNotebookLocked">
      <xsd:simpleType>
        <xsd:restriction base="dms:Boolean"/>
      </xsd:simpleType>
    </xsd:element>
    <xsd:element name="MediaServiceLocation" ma:index="40"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575809-ce26-4e06-8475-4b4cbde71387"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B98590D-20C6-42A7-8675-366905D93883}">
  <ds:schemaRefs>
    <ds:schemaRef ds:uri="http://purl.org/dc/dcmitype/"/>
    <ds:schemaRef ds:uri="http://purl.org/dc/terms/"/>
    <ds:schemaRef ds:uri="http://www.w3.org/XML/1998/namespace"/>
    <ds:schemaRef ds:uri="http://purl.org/dc/elements/1.1/"/>
    <ds:schemaRef ds:uri="http://schemas.microsoft.com/office/2006/documentManagement/types"/>
    <ds:schemaRef ds:uri="http://schemas.microsoft.com/office/infopath/2007/PartnerControls"/>
    <ds:schemaRef ds:uri="03575809-ce26-4e06-8475-4b4cbde71387"/>
    <ds:schemaRef ds:uri="22373c65-ac94-414f-afb2-7c24030d9a1d"/>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31826206-268C-4548-A9F9-F3F2D08DC07B}">
  <ds:schemaRefs>
    <ds:schemaRef ds:uri="http://schemas.microsoft.com/sharepoint/v3/contenttype/forms"/>
  </ds:schemaRefs>
</ds:datastoreItem>
</file>

<file path=customXml/itemProps3.xml><?xml version="1.0" encoding="utf-8"?>
<ds:datastoreItem xmlns:ds="http://schemas.openxmlformats.org/officeDocument/2006/customXml" ds:itemID="{9AB75DB3-2DD5-4EF5-84F9-E069C4813D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373c65-ac94-414f-afb2-7c24030d9a1d"/>
    <ds:schemaRef ds:uri="03575809-ce26-4e06-8475-4b4cbde713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TM03457491[[fn=Metropolitan]]</Template>
  <TotalTime>1342</TotalTime>
  <Words>604</Words>
  <Application>Microsoft Office PowerPoint</Application>
  <PresentationFormat>Widescreen</PresentationFormat>
  <Paragraphs>44</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DengXian</vt:lpstr>
      <vt:lpstr>Arial</vt:lpstr>
      <vt:lpstr>Calibri</vt:lpstr>
      <vt:lpstr>Calibri Light</vt:lpstr>
      <vt:lpstr>Times New Roman</vt:lpstr>
      <vt:lpstr>Metropolitan</vt:lpstr>
      <vt:lpstr> Year 8 Art ‘Multiculturalism’</vt:lpstr>
      <vt:lpstr>Contents</vt:lpstr>
      <vt:lpstr>Artist Statement: 2D Mixed Media Task #3 Year: 2021 Media: Mixed Media Dimensions: A4</vt:lpstr>
      <vt:lpstr>Finished Artwork: 2D portrait</vt:lpstr>
      <vt:lpstr>Detailed Photos - close up images of finished artwork</vt:lpstr>
      <vt:lpstr>Documentation: 2D Research/Diary</vt:lpstr>
      <vt:lpstr>Element experiments: 2D Mixed Media</vt:lpstr>
      <vt:lpstr>Heritage images for collage</vt:lpstr>
      <vt:lpstr>Artwork: Collage</vt:lpstr>
      <vt:lpstr>Archibald Prize Response task #1 – Select one</vt:lpstr>
      <vt:lpstr>Archibald Prize Response task #2 – Own choice</vt:lpstr>
      <vt:lpstr>Del Kathryn Barton </vt:lpstr>
      <vt:lpstr>2D Printmaking</vt:lpstr>
      <vt:lpstr>PowerPoint Presentation</vt:lpstr>
    </vt:vector>
  </TitlesOfParts>
  <Company>Queensland Government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Inquiry Phase 2 “Project”</dc:title>
  <dc:creator>TAYLOR, Kylie (ktayl162)</dc:creator>
  <cp:lastModifiedBy>WILSON, Joseph</cp:lastModifiedBy>
  <cp:revision>84</cp:revision>
  <dcterms:created xsi:type="dcterms:W3CDTF">2020-03-16T02:48:38Z</dcterms:created>
  <dcterms:modified xsi:type="dcterms:W3CDTF">2021-10-21T23:18:55Z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0x010100DBDA180373B08048917C9576EDF59D13</vt:lpwstr>
  </property>
</Properties>
</file>

<file path=docProps/thumbnail.jpeg>
</file>